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EC726-A947-47BA-A375-268B9D51BF72}" type="datetimeFigureOut">
              <a:rPr lang="de-DE" smtClean="0"/>
              <a:t>21.01.2023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8FAA9-78D5-4526-9CD2-E0A58C734439}" type="slidenum">
              <a:rPr lang="de-DE" smtClean="0"/>
              <a:t>‹Nr.›</a:t>
            </a:fld>
            <a:endParaRPr lang="de-DE"/>
          </a:p>
        </p:txBody>
      </p:sp>
    </p:spTree>
    <p:extLst>
      <p:ext uri="{BB962C8B-B14F-4D97-AF65-F5344CB8AC3E}">
        <p14:creationId xmlns:p14="http://schemas.microsoft.com/office/powerpoint/2010/main" val="104542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3F3B9-6129-4310-9D56-868A851EC5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EC25EA1-3EE4-4243-A7BE-01007B091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C6CB2BF-7E8E-42EA-B6A8-C0A919BD076D}"/>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5" name="Fußzeilenplatzhalter 4">
            <a:extLst>
              <a:ext uri="{FF2B5EF4-FFF2-40B4-BE49-F238E27FC236}">
                <a16:creationId xmlns:a16="http://schemas.microsoft.com/office/drawing/2014/main" id="{94E6B878-F69A-4E7C-B334-E626543093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338F58-87CE-40B7-9537-97D9EB7AE485}"/>
              </a:ext>
            </a:extLst>
          </p:cNvPr>
          <p:cNvSpPr>
            <a:spLocks noGrp="1"/>
          </p:cNvSpPr>
          <p:nvPr>
            <p:ph type="sldNum" sz="quarter" idx="12"/>
          </p:nvPr>
        </p:nvSpPr>
        <p:spPr/>
        <p:txBody>
          <a:bodyPr/>
          <a:lstStyle/>
          <a:p>
            <a:fld id="{3EDE1EC5-8CF0-44FA-A5E9-84BD5AB2EA2A}" type="slidenum">
              <a:rPr lang="de-DE" smtClean="0"/>
              <a:t>‹Nr.›</a:t>
            </a:fld>
            <a:endParaRPr lang="de-DE"/>
          </a:p>
        </p:txBody>
      </p:sp>
      <p:pic>
        <p:nvPicPr>
          <p:cNvPr id="9" name="Grafik 8">
            <a:extLst>
              <a:ext uri="{FF2B5EF4-FFF2-40B4-BE49-F238E27FC236}">
                <a16:creationId xmlns:a16="http://schemas.microsoft.com/office/drawing/2014/main" id="{9586991E-A9B7-439E-B650-71B22AF06180}"/>
              </a:ext>
            </a:extLst>
          </p:cNvPr>
          <p:cNvPicPr>
            <a:picLocks noChangeAspect="1"/>
          </p:cNvPicPr>
          <p:nvPr userDrawn="1"/>
        </p:nvPicPr>
        <p:blipFill>
          <a:blip r:embed="rId2"/>
          <a:stretch>
            <a:fillRect/>
          </a:stretch>
        </p:blipFill>
        <p:spPr>
          <a:xfrm>
            <a:off x="0" y="0"/>
            <a:ext cx="2294792" cy="6858000"/>
          </a:xfrm>
          <a:prstGeom prst="rect">
            <a:avLst/>
          </a:prstGeom>
        </p:spPr>
      </p:pic>
    </p:spTree>
    <p:extLst>
      <p:ext uri="{BB962C8B-B14F-4D97-AF65-F5344CB8AC3E}">
        <p14:creationId xmlns:p14="http://schemas.microsoft.com/office/powerpoint/2010/main" val="411814118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84BE0-4E4F-4CEA-9619-C3FA0BB0379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E69B704-4259-4ABB-9269-A3050A77CF5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852435-D89A-4D3B-9C4E-45D80E1AF81C}"/>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5" name="Fußzeilenplatzhalter 4">
            <a:extLst>
              <a:ext uri="{FF2B5EF4-FFF2-40B4-BE49-F238E27FC236}">
                <a16:creationId xmlns:a16="http://schemas.microsoft.com/office/drawing/2014/main" id="{5F36CC8F-12BE-445E-A313-18ED8D8521C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DE7EA7-9956-467A-9976-FDF629A69443}"/>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194812794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1BBCC3-2038-44DC-A7E8-EEE65BEC43F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1193218-565B-4D54-9017-6EF93078E2A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C6026E-C0FD-4057-8C3A-E7751424B286}"/>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5" name="Fußzeilenplatzhalter 4">
            <a:extLst>
              <a:ext uri="{FF2B5EF4-FFF2-40B4-BE49-F238E27FC236}">
                <a16:creationId xmlns:a16="http://schemas.microsoft.com/office/drawing/2014/main" id="{EA0179C8-B032-453F-968A-0A63336113A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27480A-6D61-4F0C-A0BA-F2CB269E8F3D}"/>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88440652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C23BB-0A6C-4E0D-AED4-9A2465D210A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70693FC-2FDD-440D-9B1A-FE8FA6F1DA0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2215AE4-7C1B-44A5-98F8-E001F5208CD9}"/>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5" name="Fußzeilenplatzhalter 4">
            <a:extLst>
              <a:ext uri="{FF2B5EF4-FFF2-40B4-BE49-F238E27FC236}">
                <a16:creationId xmlns:a16="http://schemas.microsoft.com/office/drawing/2014/main" id="{AF4EFFCE-1926-42A6-AC75-DB1FC87DCF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3473D8-B899-4EA4-991F-0E91721EE525}"/>
              </a:ext>
            </a:extLst>
          </p:cNvPr>
          <p:cNvSpPr>
            <a:spLocks noGrp="1"/>
          </p:cNvSpPr>
          <p:nvPr>
            <p:ph type="sldNum" sz="quarter" idx="12"/>
          </p:nvPr>
        </p:nvSpPr>
        <p:spPr/>
        <p:txBody>
          <a:bodyPr/>
          <a:lstStyle/>
          <a:p>
            <a:fld id="{3EDE1EC5-8CF0-44FA-A5E9-84BD5AB2EA2A}" type="slidenum">
              <a:rPr lang="de-DE" smtClean="0"/>
              <a:t>‹Nr.›</a:t>
            </a:fld>
            <a:endParaRPr lang="de-DE"/>
          </a:p>
        </p:txBody>
      </p:sp>
      <p:pic>
        <p:nvPicPr>
          <p:cNvPr id="8" name="Grafik 7">
            <a:extLst>
              <a:ext uri="{FF2B5EF4-FFF2-40B4-BE49-F238E27FC236}">
                <a16:creationId xmlns:a16="http://schemas.microsoft.com/office/drawing/2014/main" id="{B66D14DF-7F48-4E78-BF65-0F9A8301724B}"/>
              </a:ext>
            </a:extLst>
          </p:cNvPr>
          <p:cNvPicPr>
            <a:picLocks noChangeAspect="1"/>
          </p:cNvPicPr>
          <p:nvPr userDrawn="1"/>
        </p:nvPicPr>
        <p:blipFill>
          <a:blip r:embed="rId2"/>
          <a:stretch>
            <a:fillRect/>
          </a:stretch>
        </p:blipFill>
        <p:spPr>
          <a:xfrm>
            <a:off x="0" y="0"/>
            <a:ext cx="2294792" cy="6858000"/>
          </a:xfrm>
          <a:prstGeom prst="rect">
            <a:avLst/>
          </a:prstGeom>
        </p:spPr>
      </p:pic>
    </p:spTree>
    <p:extLst>
      <p:ext uri="{BB962C8B-B14F-4D97-AF65-F5344CB8AC3E}">
        <p14:creationId xmlns:p14="http://schemas.microsoft.com/office/powerpoint/2010/main" val="359581726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95552-24D8-43E8-A348-A68219A6057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391C68F-AA05-4374-A171-6EF4127FA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C0C4BA-943A-418F-ACEB-0994D91E7427}"/>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5" name="Fußzeilenplatzhalter 4">
            <a:extLst>
              <a:ext uri="{FF2B5EF4-FFF2-40B4-BE49-F238E27FC236}">
                <a16:creationId xmlns:a16="http://schemas.microsoft.com/office/drawing/2014/main" id="{41BC2EF7-08B6-4978-ABB1-D576889EC3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2EEA39-9D93-4155-AA73-0D1C683AA7E0}"/>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86615619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59D6B-04A1-4407-8794-AFD8547D966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A45A1F-515C-40A2-BC80-BB20835E38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6EA25DA-FFA0-4467-8F24-61C2EF60679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C3CF371-4CEF-4B67-A9AA-9ED0ED8EFA28}"/>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6" name="Fußzeilenplatzhalter 5">
            <a:extLst>
              <a:ext uri="{FF2B5EF4-FFF2-40B4-BE49-F238E27FC236}">
                <a16:creationId xmlns:a16="http://schemas.microsoft.com/office/drawing/2014/main" id="{BF1438E8-392F-4511-87CD-1A250D023D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C14D0CC-0794-432D-B6E0-DE9F389143FD}"/>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334946196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BA997-0CAE-431C-A62B-AD0299A2250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A1CA298-9E20-4C3F-9D80-530D35054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1CC9E93-30A7-4B75-8EBB-F12BB37B614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2FBD154-7D64-4E56-A7DB-7DA500871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F50FAF2-8BB5-4537-A826-E2E9A1B7ECB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4C6E781-F12C-459D-9C24-25A8967FBC14}"/>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8" name="Fußzeilenplatzhalter 7">
            <a:extLst>
              <a:ext uri="{FF2B5EF4-FFF2-40B4-BE49-F238E27FC236}">
                <a16:creationId xmlns:a16="http://schemas.microsoft.com/office/drawing/2014/main" id="{36FD1755-7A39-4AC6-AD1D-8368559695E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176ED94-C8BC-4BA8-BA17-01D842584EAC}"/>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34123987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2B0B57-7F8E-4909-B9FF-67C030268021}"/>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4" name="Fußzeilenplatzhalter 3">
            <a:extLst>
              <a:ext uri="{FF2B5EF4-FFF2-40B4-BE49-F238E27FC236}">
                <a16:creationId xmlns:a16="http://schemas.microsoft.com/office/drawing/2014/main" id="{746225AC-A0D8-4575-8028-B168D35B9E4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E6BB645-529E-422F-902C-64AC8AE0090D}"/>
              </a:ext>
            </a:extLst>
          </p:cNvPr>
          <p:cNvSpPr>
            <a:spLocks noGrp="1"/>
          </p:cNvSpPr>
          <p:nvPr>
            <p:ph type="sldNum" sz="quarter" idx="12"/>
          </p:nvPr>
        </p:nvSpPr>
        <p:spPr/>
        <p:txBody>
          <a:bodyPr/>
          <a:lstStyle/>
          <a:p>
            <a:fld id="{3EDE1EC5-8CF0-44FA-A5E9-84BD5AB2EA2A}" type="slidenum">
              <a:rPr lang="de-DE" smtClean="0"/>
              <a:t>‹Nr.›</a:t>
            </a:fld>
            <a:endParaRPr lang="de-DE"/>
          </a:p>
        </p:txBody>
      </p:sp>
      <p:pic>
        <p:nvPicPr>
          <p:cNvPr id="8" name="Grafik 7">
            <a:extLst>
              <a:ext uri="{FF2B5EF4-FFF2-40B4-BE49-F238E27FC236}">
                <a16:creationId xmlns:a16="http://schemas.microsoft.com/office/drawing/2014/main" id="{C10CB266-02C5-4904-8D6A-6492ACD7BF78}"/>
              </a:ext>
            </a:extLst>
          </p:cNvPr>
          <p:cNvPicPr>
            <a:picLocks noChangeAspect="1"/>
          </p:cNvPicPr>
          <p:nvPr userDrawn="1"/>
        </p:nvPicPr>
        <p:blipFill>
          <a:blip r:embed="rId2"/>
          <a:stretch>
            <a:fillRect/>
          </a:stretch>
        </p:blipFill>
        <p:spPr>
          <a:xfrm>
            <a:off x="0" y="0"/>
            <a:ext cx="2294792" cy="6858000"/>
          </a:xfrm>
          <a:prstGeom prst="rect">
            <a:avLst/>
          </a:prstGeom>
        </p:spPr>
      </p:pic>
    </p:spTree>
    <p:extLst>
      <p:ext uri="{BB962C8B-B14F-4D97-AF65-F5344CB8AC3E}">
        <p14:creationId xmlns:p14="http://schemas.microsoft.com/office/powerpoint/2010/main" val="227362711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F3D4368-7BF1-4C12-B22C-B863FD7631FD}"/>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3" name="Fußzeilenplatzhalter 2">
            <a:extLst>
              <a:ext uri="{FF2B5EF4-FFF2-40B4-BE49-F238E27FC236}">
                <a16:creationId xmlns:a16="http://schemas.microsoft.com/office/drawing/2014/main" id="{A870411A-22B3-4786-A215-BCD72A3FD20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282513D-7B4C-4589-8859-0C7D0A348A61}"/>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30364660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6B37D-D881-4D25-B379-50D565E5E30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EEAC4D-8890-4C3E-A515-CA6E0A81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9F772C0-3AB2-4240-AC62-ACD0DDCD3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7CE3D7-F42D-43A3-8E92-F2BB6BCEA67E}"/>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6" name="Fußzeilenplatzhalter 5">
            <a:extLst>
              <a:ext uri="{FF2B5EF4-FFF2-40B4-BE49-F238E27FC236}">
                <a16:creationId xmlns:a16="http://schemas.microsoft.com/office/drawing/2014/main" id="{FB9AAD74-00EC-41D0-A822-8F57EDA3467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9883B8A-AB0F-43A3-B2A8-C225F4E2D98A}"/>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226396817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D022B-6921-498E-BE97-E288103EBA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7FB90A2-84DD-4540-8464-556F5D6137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D216DF9-159B-4D24-BC45-FE340B9BE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BD87268-FC60-4AE1-B864-8B0D321014E6}"/>
              </a:ext>
            </a:extLst>
          </p:cNvPr>
          <p:cNvSpPr>
            <a:spLocks noGrp="1"/>
          </p:cNvSpPr>
          <p:nvPr>
            <p:ph type="dt" sz="half" idx="10"/>
          </p:nvPr>
        </p:nvSpPr>
        <p:spPr/>
        <p:txBody>
          <a:bodyPr/>
          <a:lstStyle/>
          <a:p>
            <a:fld id="{3A04C682-8BC9-4DF0-B006-DD90C82C4FF9}" type="datetimeFigureOut">
              <a:rPr lang="de-DE" smtClean="0"/>
              <a:t>21.01.2023</a:t>
            </a:fld>
            <a:endParaRPr lang="de-DE"/>
          </a:p>
        </p:txBody>
      </p:sp>
      <p:sp>
        <p:nvSpPr>
          <p:cNvPr id="6" name="Fußzeilenplatzhalter 5">
            <a:extLst>
              <a:ext uri="{FF2B5EF4-FFF2-40B4-BE49-F238E27FC236}">
                <a16:creationId xmlns:a16="http://schemas.microsoft.com/office/drawing/2014/main" id="{3E6F1DA2-D4C6-4A74-A601-744A52A3F7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CDCC13-40CE-4364-8BDA-90DE61883000}"/>
              </a:ext>
            </a:extLst>
          </p:cNvPr>
          <p:cNvSpPr>
            <a:spLocks noGrp="1"/>
          </p:cNvSpPr>
          <p:nvPr>
            <p:ph type="sldNum" sz="quarter" idx="12"/>
          </p:nvPr>
        </p:nvSpPr>
        <p:spPr/>
        <p:txBody>
          <a:bodyPr/>
          <a:lstStyle/>
          <a:p>
            <a:fld id="{3EDE1EC5-8CF0-44FA-A5E9-84BD5AB2EA2A}" type="slidenum">
              <a:rPr lang="de-DE" smtClean="0"/>
              <a:t>‹Nr.›</a:t>
            </a:fld>
            <a:endParaRPr lang="de-DE"/>
          </a:p>
        </p:txBody>
      </p:sp>
    </p:spTree>
    <p:extLst>
      <p:ext uri="{BB962C8B-B14F-4D97-AF65-F5344CB8AC3E}">
        <p14:creationId xmlns:p14="http://schemas.microsoft.com/office/powerpoint/2010/main" val="57881689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A94F7B-B4D6-4127-A1D4-325EA142B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F629B53-0E81-45C7-9247-A5E9726FF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4BDEF5-E7D4-48DD-9C92-397D961D5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4C682-8BC9-4DF0-B006-DD90C82C4FF9}" type="datetimeFigureOut">
              <a:rPr lang="de-DE" smtClean="0"/>
              <a:t>21.01.2023</a:t>
            </a:fld>
            <a:endParaRPr lang="de-DE"/>
          </a:p>
        </p:txBody>
      </p:sp>
      <p:sp>
        <p:nvSpPr>
          <p:cNvPr id="5" name="Fußzeilenplatzhalter 4">
            <a:extLst>
              <a:ext uri="{FF2B5EF4-FFF2-40B4-BE49-F238E27FC236}">
                <a16:creationId xmlns:a16="http://schemas.microsoft.com/office/drawing/2014/main" id="{6092E81E-BE1E-460F-B7CA-4B52F0C26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EE00D70-1590-41C3-95CE-34FF01F55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E1EC5-8CF0-44FA-A5E9-84BD5AB2EA2A}" type="slidenum">
              <a:rPr lang="de-DE" smtClean="0"/>
              <a:t>‹Nr.›</a:t>
            </a:fld>
            <a:endParaRPr lang="de-DE"/>
          </a:p>
        </p:txBody>
      </p:sp>
    </p:spTree>
    <p:extLst>
      <p:ext uri="{BB962C8B-B14F-4D97-AF65-F5344CB8AC3E}">
        <p14:creationId xmlns:p14="http://schemas.microsoft.com/office/powerpoint/2010/main" val="2722287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205EE-AE2B-4FC9-AB8D-60EF6C50231A}"/>
              </a:ext>
            </a:extLst>
          </p:cNvPr>
          <p:cNvSpPr>
            <a:spLocks noGrp="1"/>
          </p:cNvSpPr>
          <p:nvPr>
            <p:ph type="ctrTitle"/>
          </p:nvPr>
        </p:nvSpPr>
        <p:spPr/>
        <p:txBody>
          <a:bodyPr/>
          <a:lstStyle/>
          <a:p>
            <a:r>
              <a:rPr lang="de-DE" dirty="0"/>
              <a:t>E-Bike Akkubrände</a:t>
            </a:r>
          </a:p>
        </p:txBody>
      </p:sp>
      <p:sp>
        <p:nvSpPr>
          <p:cNvPr id="3" name="Untertitel 2">
            <a:extLst>
              <a:ext uri="{FF2B5EF4-FFF2-40B4-BE49-F238E27FC236}">
                <a16:creationId xmlns:a16="http://schemas.microsoft.com/office/drawing/2014/main" id="{23764EFC-5539-47C0-940E-37F606DDE85F}"/>
              </a:ext>
            </a:extLst>
          </p:cNvPr>
          <p:cNvSpPr>
            <a:spLocks noGrp="1"/>
          </p:cNvSpPr>
          <p:nvPr>
            <p:ph type="subTitle" idx="1"/>
          </p:nvPr>
        </p:nvSpPr>
        <p:spPr/>
        <p:txBody>
          <a:bodyPr/>
          <a:lstStyle/>
          <a:p>
            <a:r>
              <a:rPr lang="de-DE" dirty="0"/>
              <a:t>Kurz zusammengestellt</a:t>
            </a:r>
          </a:p>
        </p:txBody>
      </p:sp>
    </p:spTree>
    <p:extLst>
      <p:ext uri="{BB962C8B-B14F-4D97-AF65-F5344CB8AC3E}">
        <p14:creationId xmlns:p14="http://schemas.microsoft.com/office/powerpoint/2010/main" val="251746150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08B45-3356-4BB9-BAEC-0E0449204AFB}"/>
              </a:ext>
            </a:extLst>
          </p:cNvPr>
          <p:cNvSpPr>
            <a:spLocks noGrp="1"/>
          </p:cNvSpPr>
          <p:nvPr>
            <p:ph type="title" idx="4294967295"/>
          </p:nvPr>
        </p:nvSpPr>
        <p:spPr>
          <a:xfrm>
            <a:off x="2263806" y="0"/>
            <a:ext cx="9928194" cy="1325563"/>
          </a:xfrm>
        </p:spPr>
        <p:txBody>
          <a:bodyPr/>
          <a:lstStyle/>
          <a:p>
            <a:r>
              <a:rPr lang="de-DE" dirty="0"/>
              <a:t>Erlangen: E-Bike setzt Wohnzimmer in Brand</a:t>
            </a:r>
          </a:p>
        </p:txBody>
      </p:sp>
      <p:pic>
        <p:nvPicPr>
          <p:cNvPr id="4" name="Grafik 3">
            <a:extLst>
              <a:ext uri="{FF2B5EF4-FFF2-40B4-BE49-F238E27FC236}">
                <a16:creationId xmlns:a16="http://schemas.microsoft.com/office/drawing/2014/main" id="{2B683615-2FDC-4D98-BDFF-4C6967CB4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410" y="1293069"/>
            <a:ext cx="7504590" cy="5634703"/>
          </a:xfrm>
          <a:prstGeom prst="rect">
            <a:avLst/>
          </a:prstGeom>
        </p:spPr>
      </p:pic>
    </p:spTree>
    <p:extLst>
      <p:ext uri="{BB962C8B-B14F-4D97-AF65-F5344CB8AC3E}">
        <p14:creationId xmlns:p14="http://schemas.microsoft.com/office/powerpoint/2010/main" val="323331014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16FEA-CAFC-4328-A942-8EE6660DA4EB}"/>
              </a:ext>
            </a:extLst>
          </p:cNvPr>
          <p:cNvSpPr>
            <a:spLocks noGrp="1"/>
          </p:cNvSpPr>
          <p:nvPr>
            <p:ph type="title" idx="4294967295"/>
          </p:nvPr>
        </p:nvSpPr>
        <p:spPr>
          <a:xfrm>
            <a:off x="2290438" y="0"/>
            <a:ext cx="9901561" cy="1325563"/>
          </a:xfrm>
        </p:spPr>
        <p:txBody>
          <a:bodyPr/>
          <a:lstStyle/>
          <a:p>
            <a:r>
              <a:rPr lang="de-DE" dirty="0"/>
              <a:t>Flensburg: E-Bike Akku gerät beim Laden in Brand</a:t>
            </a:r>
          </a:p>
        </p:txBody>
      </p:sp>
      <p:pic>
        <p:nvPicPr>
          <p:cNvPr id="4" name="Grafik 3">
            <a:extLst>
              <a:ext uri="{FF2B5EF4-FFF2-40B4-BE49-F238E27FC236}">
                <a16:creationId xmlns:a16="http://schemas.microsoft.com/office/drawing/2014/main" id="{B61248DA-2156-4506-84E4-90E660ED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115" y="1377025"/>
            <a:ext cx="9732885" cy="5480976"/>
          </a:xfrm>
          <a:prstGeom prst="rect">
            <a:avLst/>
          </a:prstGeom>
        </p:spPr>
      </p:pic>
    </p:spTree>
    <p:extLst>
      <p:ext uri="{BB962C8B-B14F-4D97-AF65-F5344CB8AC3E}">
        <p14:creationId xmlns:p14="http://schemas.microsoft.com/office/powerpoint/2010/main" val="48470696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9A2BE-8ED0-40F3-B790-6D524E33FBB7}"/>
              </a:ext>
            </a:extLst>
          </p:cNvPr>
          <p:cNvSpPr>
            <a:spLocks noGrp="1"/>
          </p:cNvSpPr>
          <p:nvPr>
            <p:ph type="title" idx="4294967295"/>
          </p:nvPr>
        </p:nvSpPr>
        <p:spPr>
          <a:xfrm>
            <a:off x="2272682" y="0"/>
            <a:ext cx="9919317" cy="1961965"/>
          </a:xfrm>
        </p:spPr>
        <p:txBody>
          <a:bodyPr>
            <a:normAutofit/>
          </a:bodyPr>
          <a:lstStyle/>
          <a:p>
            <a:r>
              <a:rPr lang="de-DE" b="1" dirty="0"/>
              <a:t>Stiftung Warentest warnt vor Brandgefahr bei E-Bikes</a:t>
            </a:r>
            <a:br>
              <a:rPr lang="de-DE" b="1" dirty="0"/>
            </a:br>
            <a:endParaRPr lang="de-DE" dirty="0"/>
          </a:p>
        </p:txBody>
      </p:sp>
      <p:sp>
        <p:nvSpPr>
          <p:cNvPr id="3" name="Rechteck 2">
            <a:extLst>
              <a:ext uri="{FF2B5EF4-FFF2-40B4-BE49-F238E27FC236}">
                <a16:creationId xmlns:a16="http://schemas.microsoft.com/office/drawing/2014/main" id="{5BED4ADB-D46E-42CC-BE43-2646513FA4AD}"/>
              </a:ext>
            </a:extLst>
          </p:cNvPr>
          <p:cNvSpPr/>
          <p:nvPr/>
        </p:nvSpPr>
        <p:spPr>
          <a:xfrm>
            <a:off x="2272682" y="1755111"/>
            <a:ext cx="9769966" cy="4247317"/>
          </a:xfrm>
          <a:prstGeom prst="rect">
            <a:avLst/>
          </a:prstGeom>
        </p:spPr>
        <p:txBody>
          <a:bodyPr wrap="square">
            <a:spAutoFit/>
          </a:bodyPr>
          <a:lstStyle/>
          <a:p>
            <a:pPr>
              <a:buFont typeface="Arial" panose="020B0604020202020204" pitchFamily="34" charset="0"/>
              <a:buChar char="•"/>
            </a:pPr>
            <a:r>
              <a:rPr lang="de-DE" dirty="0"/>
              <a:t>27.05.2020, 12:10 Uhr</a:t>
            </a:r>
          </a:p>
          <a:p>
            <a:r>
              <a:rPr lang="de-DE" b="1" dirty="0"/>
              <a:t>Stiftung Warentest warnt vor Brandgefahr bei E-Bikes</a:t>
            </a:r>
          </a:p>
          <a:p>
            <a:r>
              <a:rPr lang="de-DE" dirty="0"/>
              <a:t>Die E-</a:t>
            </a:r>
            <a:r>
              <a:rPr lang="de-DE" dirty="0" err="1"/>
              <a:t>Bikeindustrie</a:t>
            </a:r>
            <a:r>
              <a:rPr lang="de-DE" dirty="0"/>
              <a:t> ist ein Gewinner der </a:t>
            </a:r>
            <a:r>
              <a:rPr lang="de-DE" dirty="0" err="1"/>
              <a:t>Coronakrise</a:t>
            </a:r>
            <a:r>
              <a:rPr lang="de-DE" dirty="0"/>
              <a:t>. Schon 2019 hatte jedes dritte verkaufte Rad einen E-Motor. Der Trend hält an, sagt die Branche. Nun hat die Stiftung Warentest E-Bikes näher angeschaut - und teils gravierende Mängel festgestellt.</a:t>
            </a:r>
          </a:p>
          <a:p>
            <a:r>
              <a:rPr lang="de-DE" dirty="0"/>
              <a:t>Insgesamt hat die Stiftung zwölf auf Komfort ausgerichtete E-Bikes mit tiefem Einstieg untersucht. Diese sogenannten Pedelecs sind mit Preisen von 2.150 bis 3.500 Euro nicht gerade günstig. Trotzdem zeigten sich teilweise erhebliche Qualitäts- und Sicherheitsmängel. So traten in der Haltbarkeitsprüfung bei Dauerbelastungen von simulierten 20.000 Kilometern bei einigen Modellen Rahmenrisse auf. </a:t>
            </a:r>
          </a:p>
          <a:p>
            <a:r>
              <a:rPr lang="de-DE" b="1" dirty="0"/>
              <a:t>Auf korrekte Beladung der Räder achten</a:t>
            </a:r>
          </a:p>
          <a:p>
            <a:r>
              <a:rPr lang="de-DE" dirty="0"/>
              <a:t>Teilweise waren die Fahrräder bei voller Beladung instabil und gerieten ins Schlingern. Zwei E-Bikes fielen bei der Brandsicherheitsprüfung durch und erhielten die Note mangelhaft. Die Steckergehäuse der Akkus gerieten in Brand. Zudem fanden sich bei einigen Modellen Schadstoffe wie Weichmacher in den Fahrradsätteln. Immerhin: Vier E-Bikes wurden von den Testern als schadstofffrei, sicher und robust beurteilt und erhielten die Note "gut".</a:t>
            </a:r>
          </a:p>
        </p:txBody>
      </p:sp>
    </p:spTree>
    <p:extLst>
      <p:ext uri="{BB962C8B-B14F-4D97-AF65-F5344CB8AC3E}">
        <p14:creationId xmlns:p14="http://schemas.microsoft.com/office/powerpoint/2010/main" val="91383767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C9A32-6F10-4044-945E-7640B09B72B4}"/>
              </a:ext>
            </a:extLst>
          </p:cNvPr>
          <p:cNvSpPr>
            <a:spLocks noGrp="1"/>
          </p:cNvSpPr>
          <p:nvPr>
            <p:ph type="title" idx="4294967295"/>
          </p:nvPr>
        </p:nvSpPr>
        <p:spPr>
          <a:xfrm>
            <a:off x="2246376" y="0"/>
            <a:ext cx="10515600" cy="1325563"/>
          </a:xfrm>
        </p:spPr>
        <p:txBody>
          <a:bodyPr/>
          <a:lstStyle/>
          <a:p>
            <a:r>
              <a:rPr lang="de-DE" dirty="0"/>
              <a:t>E-Bike Brand in Westerland</a:t>
            </a:r>
          </a:p>
        </p:txBody>
      </p:sp>
      <p:pic>
        <p:nvPicPr>
          <p:cNvPr id="4" name="Grafik 3">
            <a:extLst>
              <a:ext uri="{FF2B5EF4-FFF2-40B4-BE49-F238E27FC236}">
                <a16:creationId xmlns:a16="http://schemas.microsoft.com/office/drawing/2014/main" id="{CAA7561B-E86F-4437-BBFA-1AB40D7BE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149" y="1019661"/>
            <a:ext cx="8791852" cy="5838339"/>
          </a:xfrm>
          <a:prstGeom prst="rect">
            <a:avLst/>
          </a:prstGeom>
        </p:spPr>
      </p:pic>
    </p:spTree>
    <p:extLst>
      <p:ext uri="{BB962C8B-B14F-4D97-AF65-F5344CB8AC3E}">
        <p14:creationId xmlns:p14="http://schemas.microsoft.com/office/powerpoint/2010/main" val="336597191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FB17C-9392-47DF-8CCF-71DB65C7EA08}"/>
              </a:ext>
            </a:extLst>
          </p:cNvPr>
          <p:cNvSpPr>
            <a:spLocks noGrp="1"/>
          </p:cNvSpPr>
          <p:nvPr>
            <p:ph type="title" idx="4294967295"/>
          </p:nvPr>
        </p:nvSpPr>
        <p:spPr>
          <a:xfrm>
            <a:off x="2304288" y="0"/>
            <a:ext cx="9887712" cy="1208449"/>
          </a:xfrm>
        </p:spPr>
        <p:txBody>
          <a:bodyPr>
            <a:normAutofit fontScale="90000"/>
          </a:bodyPr>
          <a:lstStyle/>
          <a:p>
            <a:r>
              <a:rPr lang="de-DE" dirty="0"/>
              <a:t>Wiessee: Garage von Fahrradverleih fängt Feuer</a:t>
            </a:r>
          </a:p>
        </p:txBody>
      </p:sp>
      <p:pic>
        <p:nvPicPr>
          <p:cNvPr id="4" name="Grafik 3">
            <a:extLst>
              <a:ext uri="{FF2B5EF4-FFF2-40B4-BE49-F238E27FC236}">
                <a16:creationId xmlns:a16="http://schemas.microsoft.com/office/drawing/2014/main" id="{401C05E5-3BCA-4FE1-BC47-6B215DF87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275" y="1208449"/>
            <a:ext cx="10034726" cy="5649551"/>
          </a:xfrm>
          <a:prstGeom prst="rect">
            <a:avLst/>
          </a:prstGeom>
        </p:spPr>
      </p:pic>
    </p:spTree>
    <p:extLst>
      <p:ext uri="{BB962C8B-B14F-4D97-AF65-F5344CB8AC3E}">
        <p14:creationId xmlns:p14="http://schemas.microsoft.com/office/powerpoint/2010/main" val="38570532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C7E5C-D5FB-43C7-980F-B24249EB5CCF}"/>
              </a:ext>
            </a:extLst>
          </p:cNvPr>
          <p:cNvSpPr>
            <a:spLocks noGrp="1"/>
          </p:cNvSpPr>
          <p:nvPr>
            <p:ph type="title" idx="4294967295"/>
          </p:nvPr>
        </p:nvSpPr>
        <p:spPr>
          <a:xfrm>
            <a:off x="2263806" y="487948"/>
            <a:ext cx="9928194" cy="1325563"/>
          </a:xfrm>
        </p:spPr>
        <p:txBody>
          <a:bodyPr>
            <a:normAutofit fontScale="90000"/>
          </a:bodyPr>
          <a:lstStyle/>
          <a:p>
            <a:r>
              <a:rPr lang="de-DE" dirty="0"/>
              <a:t>Uelzen: Akku vom Fahrrad löst Brand aus – Schnelles Eingreifen verhinderte möglicherweise ein Waldbrand </a:t>
            </a:r>
            <a:br>
              <a:rPr lang="de-DE" dirty="0"/>
            </a:br>
            <a:endParaRPr lang="de-DE" dirty="0"/>
          </a:p>
        </p:txBody>
      </p:sp>
      <p:pic>
        <p:nvPicPr>
          <p:cNvPr id="4" name="Grafik 3">
            <a:extLst>
              <a:ext uri="{FF2B5EF4-FFF2-40B4-BE49-F238E27FC236}">
                <a16:creationId xmlns:a16="http://schemas.microsoft.com/office/drawing/2014/main" id="{FAE7F94F-4888-4161-A935-72FBE307E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728" y="1813511"/>
            <a:ext cx="8108272" cy="5044489"/>
          </a:xfrm>
          <a:prstGeom prst="rect">
            <a:avLst/>
          </a:prstGeom>
        </p:spPr>
      </p:pic>
    </p:spTree>
    <p:extLst>
      <p:ext uri="{BB962C8B-B14F-4D97-AF65-F5344CB8AC3E}">
        <p14:creationId xmlns:p14="http://schemas.microsoft.com/office/powerpoint/2010/main" val="427569216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01413-A1D0-4BFC-8117-68E82DF76606}"/>
              </a:ext>
            </a:extLst>
          </p:cNvPr>
          <p:cNvSpPr>
            <a:spLocks noGrp="1"/>
          </p:cNvSpPr>
          <p:nvPr>
            <p:ph type="title" idx="4294967295"/>
          </p:nvPr>
        </p:nvSpPr>
        <p:spPr>
          <a:xfrm>
            <a:off x="2290438" y="0"/>
            <a:ext cx="9901561" cy="1325563"/>
          </a:xfrm>
        </p:spPr>
        <p:txBody>
          <a:bodyPr/>
          <a:lstStyle/>
          <a:p>
            <a:r>
              <a:rPr lang="de-DE" dirty="0"/>
              <a:t>Schwäbisch Gmünd: Brand in Zweifamilienhaus</a:t>
            </a:r>
          </a:p>
        </p:txBody>
      </p:sp>
      <p:pic>
        <p:nvPicPr>
          <p:cNvPr id="4" name="Grafik 3">
            <a:extLst>
              <a:ext uri="{FF2B5EF4-FFF2-40B4-BE49-F238E27FC236}">
                <a16:creationId xmlns:a16="http://schemas.microsoft.com/office/drawing/2014/main" id="{0C2D4E0C-C351-4652-A34F-3094B9B4C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438" y="1355610"/>
            <a:ext cx="9901562" cy="5502389"/>
          </a:xfrm>
          <a:prstGeom prst="rect">
            <a:avLst/>
          </a:prstGeom>
        </p:spPr>
      </p:pic>
    </p:spTree>
    <p:extLst>
      <p:ext uri="{BB962C8B-B14F-4D97-AF65-F5344CB8AC3E}">
        <p14:creationId xmlns:p14="http://schemas.microsoft.com/office/powerpoint/2010/main" val="333817037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D2610-3F55-4F64-8A88-C6B177887287}"/>
              </a:ext>
            </a:extLst>
          </p:cNvPr>
          <p:cNvSpPr>
            <a:spLocks noGrp="1"/>
          </p:cNvSpPr>
          <p:nvPr>
            <p:ph type="title" idx="4294967295"/>
          </p:nvPr>
        </p:nvSpPr>
        <p:spPr>
          <a:xfrm>
            <a:off x="2246049" y="0"/>
            <a:ext cx="9063361" cy="1325563"/>
          </a:xfrm>
        </p:spPr>
        <p:txBody>
          <a:bodyPr/>
          <a:lstStyle/>
          <a:p>
            <a:r>
              <a:rPr lang="de-DE" dirty="0"/>
              <a:t>Br.de</a:t>
            </a:r>
          </a:p>
        </p:txBody>
      </p:sp>
      <p:pic>
        <p:nvPicPr>
          <p:cNvPr id="4" name="Grafik 3">
            <a:extLst>
              <a:ext uri="{FF2B5EF4-FFF2-40B4-BE49-F238E27FC236}">
                <a16:creationId xmlns:a16="http://schemas.microsoft.com/office/drawing/2014/main" id="{C23A4EE7-EB78-4CF0-A542-6745B56E5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049" y="1168522"/>
            <a:ext cx="9945950" cy="5689477"/>
          </a:xfrm>
          <a:prstGeom prst="rect">
            <a:avLst/>
          </a:prstGeom>
        </p:spPr>
      </p:pic>
    </p:spTree>
    <p:extLst>
      <p:ext uri="{BB962C8B-B14F-4D97-AF65-F5344CB8AC3E}">
        <p14:creationId xmlns:p14="http://schemas.microsoft.com/office/powerpoint/2010/main" val="210256295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A5FA7-5DFF-4B22-938D-DB0238F12AB8}"/>
              </a:ext>
            </a:extLst>
          </p:cNvPr>
          <p:cNvSpPr>
            <a:spLocks noGrp="1"/>
          </p:cNvSpPr>
          <p:nvPr>
            <p:ph type="title" idx="4294967295"/>
          </p:nvPr>
        </p:nvSpPr>
        <p:spPr>
          <a:xfrm>
            <a:off x="2272682" y="0"/>
            <a:ext cx="9072239" cy="1325563"/>
          </a:xfrm>
        </p:spPr>
        <p:txBody>
          <a:bodyPr/>
          <a:lstStyle/>
          <a:p>
            <a:r>
              <a:rPr lang="de-DE" dirty="0"/>
              <a:t>Allgemeine Zeitung: Akkus entzündet sich-Garage brennt ab</a:t>
            </a:r>
          </a:p>
        </p:txBody>
      </p:sp>
      <p:pic>
        <p:nvPicPr>
          <p:cNvPr id="4" name="Grafik 3">
            <a:extLst>
              <a:ext uri="{FF2B5EF4-FFF2-40B4-BE49-F238E27FC236}">
                <a16:creationId xmlns:a16="http://schemas.microsoft.com/office/drawing/2014/main" id="{E8683B76-53A8-4848-9EC9-A8548B804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682" y="1573970"/>
            <a:ext cx="9919318" cy="5284029"/>
          </a:xfrm>
          <a:prstGeom prst="rect">
            <a:avLst/>
          </a:prstGeom>
        </p:spPr>
      </p:pic>
    </p:spTree>
    <p:extLst>
      <p:ext uri="{BB962C8B-B14F-4D97-AF65-F5344CB8AC3E}">
        <p14:creationId xmlns:p14="http://schemas.microsoft.com/office/powerpoint/2010/main" val="138596107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E24E9-7384-4989-BD36-ECF1BCCCA9E7}"/>
              </a:ext>
            </a:extLst>
          </p:cNvPr>
          <p:cNvSpPr>
            <a:spLocks noGrp="1"/>
          </p:cNvSpPr>
          <p:nvPr>
            <p:ph type="title" idx="4294967295"/>
          </p:nvPr>
        </p:nvSpPr>
        <p:spPr>
          <a:xfrm>
            <a:off x="2276382" y="0"/>
            <a:ext cx="9915618" cy="1325563"/>
          </a:xfrm>
        </p:spPr>
        <p:txBody>
          <a:bodyPr/>
          <a:lstStyle/>
          <a:p>
            <a:r>
              <a:rPr lang="de-DE" dirty="0"/>
              <a:t>Allgemeine Zeitung: Samsung E-Bike Akku war die Ursache in Hechtheim</a:t>
            </a:r>
          </a:p>
        </p:txBody>
      </p:sp>
      <p:pic>
        <p:nvPicPr>
          <p:cNvPr id="4" name="Grafik 3">
            <a:extLst>
              <a:ext uri="{FF2B5EF4-FFF2-40B4-BE49-F238E27FC236}">
                <a16:creationId xmlns:a16="http://schemas.microsoft.com/office/drawing/2014/main" id="{765F9083-D55A-4036-8FBC-EFCC26090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382" y="1580225"/>
            <a:ext cx="9915618" cy="5277775"/>
          </a:xfrm>
          <a:prstGeom prst="rect">
            <a:avLst/>
          </a:prstGeom>
        </p:spPr>
      </p:pic>
    </p:spTree>
    <p:extLst>
      <p:ext uri="{BB962C8B-B14F-4D97-AF65-F5344CB8AC3E}">
        <p14:creationId xmlns:p14="http://schemas.microsoft.com/office/powerpoint/2010/main" val="43277042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AE3AA-677E-4A9A-A42B-0BDDFCDBDDAA}"/>
              </a:ext>
            </a:extLst>
          </p:cNvPr>
          <p:cNvSpPr>
            <a:spLocks noGrp="1"/>
          </p:cNvSpPr>
          <p:nvPr>
            <p:ph type="title" idx="4294967295"/>
          </p:nvPr>
        </p:nvSpPr>
        <p:spPr>
          <a:xfrm>
            <a:off x="2290439" y="0"/>
            <a:ext cx="9901560" cy="1325563"/>
          </a:xfrm>
        </p:spPr>
        <p:txBody>
          <a:bodyPr/>
          <a:lstStyle/>
          <a:p>
            <a:r>
              <a:rPr lang="de-DE" dirty="0"/>
              <a:t>Abgebranntes E-Bike in einem Wohnzimmer</a:t>
            </a:r>
          </a:p>
        </p:txBody>
      </p:sp>
      <p:pic>
        <p:nvPicPr>
          <p:cNvPr id="4" name="Grafik 3">
            <a:extLst>
              <a:ext uri="{FF2B5EF4-FFF2-40B4-BE49-F238E27FC236}">
                <a16:creationId xmlns:a16="http://schemas.microsoft.com/office/drawing/2014/main" id="{F3D4DFCC-E981-464C-97CE-77744B591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536" y="1290715"/>
            <a:ext cx="4175464" cy="5567285"/>
          </a:xfrm>
          <a:prstGeom prst="rect">
            <a:avLst/>
          </a:prstGeom>
        </p:spPr>
      </p:pic>
    </p:spTree>
    <p:extLst>
      <p:ext uri="{BB962C8B-B14F-4D97-AF65-F5344CB8AC3E}">
        <p14:creationId xmlns:p14="http://schemas.microsoft.com/office/powerpoint/2010/main" val="167296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82B07-6285-4BF5-8892-206F8426E494}"/>
              </a:ext>
            </a:extLst>
          </p:cNvPr>
          <p:cNvSpPr>
            <a:spLocks noGrp="1"/>
          </p:cNvSpPr>
          <p:nvPr>
            <p:ph type="title" idx="4294967295"/>
          </p:nvPr>
        </p:nvSpPr>
        <p:spPr>
          <a:xfrm>
            <a:off x="2193776" y="0"/>
            <a:ext cx="9992809" cy="1325563"/>
          </a:xfrm>
        </p:spPr>
        <p:txBody>
          <a:bodyPr/>
          <a:lstStyle/>
          <a:p>
            <a:r>
              <a:rPr lang="de-DE" dirty="0"/>
              <a:t>E-Scooter entzündet sich in Münchner Wohnhaus</a:t>
            </a:r>
          </a:p>
        </p:txBody>
      </p:sp>
      <p:pic>
        <p:nvPicPr>
          <p:cNvPr id="4" name="Grafik 3">
            <a:extLst>
              <a:ext uri="{FF2B5EF4-FFF2-40B4-BE49-F238E27FC236}">
                <a16:creationId xmlns:a16="http://schemas.microsoft.com/office/drawing/2014/main" id="{11447955-B7FE-41CA-8C18-7EC99B06B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567" y="1526379"/>
            <a:ext cx="9470018" cy="5331621"/>
          </a:xfrm>
          <a:prstGeom prst="rect">
            <a:avLst/>
          </a:prstGeom>
        </p:spPr>
      </p:pic>
    </p:spTree>
    <p:extLst>
      <p:ext uri="{BB962C8B-B14F-4D97-AF65-F5344CB8AC3E}">
        <p14:creationId xmlns:p14="http://schemas.microsoft.com/office/powerpoint/2010/main" val="364928975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370A0-6C52-483A-9692-BF39FEF543E5}"/>
              </a:ext>
            </a:extLst>
          </p:cNvPr>
          <p:cNvSpPr>
            <a:spLocks noGrp="1"/>
          </p:cNvSpPr>
          <p:nvPr>
            <p:ph type="title" idx="4294967295"/>
          </p:nvPr>
        </p:nvSpPr>
        <p:spPr>
          <a:xfrm>
            <a:off x="2246050" y="0"/>
            <a:ext cx="9945949" cy="1261217"/>
          </a:xfrm>
        </p:spPr>
        <p:txBody>
          <a:bodyPr/>
          <a:lstStyle/>
          <a:p>
            <a:r>
              <a:rPr lang="de-DE" dirty="0"/>
              <a:t>Feuer in fränkischen E-Bike Shop</a:t>
            </a:r>
          </a:p>
        </p:txBody>
      </p:sp>
      <p:pic>
        <p:nvPicPr>
          <p:cNvPr id="4" name="Grafik 3">
            <a:extLst>
              <a:ext uri="{FF2B5EF4-FFF2-40B4-BE49-F238E27FC236}">
                <a16:creationId xmlns:a16="http://schemas.microsoft.com/office/drawing/2014/main" id="{39D41B79-47F5-4A68-A046-C481C4B58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051" y="1261217"/>
            <a:ext cx="9945950" cy="5596783"/>
          </a:xfrm>
          <a:prstGeom prst="rect">
            <a:avLst/>
          </a:prstGeom>
        </p:spPr>
      </p:pic>
    </p:spTree>
    <p:extLst>
      <p:ext uri="{BB962C8B-B14F-4D97-AF65-F5344CB8AC3E}">
        <p14:creationId xmlns:p14="http://schemas.microsoft.com/office/powerpoint/2010/main" val="313755726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21E85-484C-4DC8-9D16-72B9F8AB0989}"/>
              </a:ext>
            </a:extLst>
          </p:cNvPr>
          <p:cNvSpPr>
            <a:spLocks noGrp="1"/>
          </p:cNvSpPr>
          <p:nvPr>
            <p:ph type="title" idx="4294967295"/>
          </p:nvPr>
        </p:nvSpPr>
        <p:spPr>
          <a:xfrm>
            <a:off x="2249750" y="0"/>
            <a:ext cx="9942250" cy="967666"/>
          </a:xfrm>
        </p:spPr>
        <p:txBody>
          <a:bodyPr/>
          <a:lstStyle/>
          <a:p>
            <a:r>
              <a:rPr lang="de-DE" dirty="0"/>
              <a:t>Hausbrand in Bokel durch E-Bike Akku</a:t>
            </a:r>
          </a:p>
        </p:txBody>
      </p:sp>
      <p:pic>
        <p:nvPicPr>
          <p:cNvPr id="4" name="Grafik 3">
            <a:extLst>
              <a:ext uri="{FF2B5EF4-FFF2-40B4-BE49-F238E27FC236}">
                <a16:creationId xmlns:a16="http://schemas.microsoft.com/office/drawing/2014/main" id="{15865E19-9ACD-4E8F-A2FF-FEA230E75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010" y="1247532"/>
            <a:ext cx="8418990" cy="5610468"/>
          </a:xfrm>
          <a:prstGeom prst="rect">
            <a:avLst/>
          </a:prstGeom>
        </p:spPr>
      </p:pic>
    </p:spTree>
    <p:extLst>
      <p:ext uri="{BB962C8B-B14F-4D97-AF65-F5344CB8AC3E}">
        <p14:creationId xmlns:p14="http://schemas.microsoft.com/office/powerpoint/2010/main" val="76758171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E2150-A131-4668-B33F-CC70F32E034D}"/>
              </a:ext>
            </a:extLst>
          </p:cNvPr>
          <p:cNvSpPr>
            <a:spLocks noGrp="1"/>
          </p:cNvSpPr>
          <p:nvPr>
            <p:ph type="title" idx="4294967295"/>
          </p:nvPr>
        </p:nvSpPr>
        <p:spPr>
          <a:xfrm>
            <a:off x="2281560" y="0"/>
            <a:ext cx="9910439" cy="1350701"/>
          </a:xfrm>
        </p:spPr>
        <p:txBody>
          <a:bodyPr/>
          <a:lstStyle/>
          <a:p>
            <a:r>
              <a:rPr lang="de-DE" dirty="0"/>
              <a:t>Ausgebranntes Cargo Bike</a:t>
            </a:r>
          </a:p>
        </p:txBody>
      </p:sp>
      <p:pic>
        <p:nvPicPr>
          <p:cNvPr id="4" name="Grafik 3">
            <a:extLst>
              <a:ext uri="{FF2B5EF4-FFF2-40B4-BE49-F238E27FC236}">
                <a16:creationId xmlns:a16="http://schemas.microsoft.com/office/drawing/2014/main" id="{F3F87689-6DBB-4FE7-A935-DF108F79E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520" y="1350701"/>
            <a:ext cx="10052480" cy="5507299"/>
          </a:xfrm>
          <a:prstGeom prst="rect">
            <a:avLst/>
          </a:prstGeom>
        </p:spPr>
      </p:pic>
    </p:spTree>
    <p:extLst>
      <p:ext uri="{BB962C8B-B14F-4D97-AF65-F5344CB8AC3E}">
        <p14:creationId xmlns:p14="http://schemas.microsoft.com/office/powerpoint/2010/main" val="34521225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Words>
  <Application>Microsoft Office PowerPoint</Application>
  <PresentationFormat>Breitbild</PresentationFormat>
  <Paragraphs>23</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Office</vt:lpstr>
      <vt:lpstr>E-Bike Akkubrände</vt:lpstr>
      <vt:lpstr>Br.de</vt:lpstr>
      <vt:lpstr>Allgemeine Zeitung: Akkus entzündet sich-Garage brennt ab</vt:lpstr>
      <vt:lpstr>Allgemeine Zeitung: Samsung E-Bike Akku war die Ursache in Hechtheim</vt:lpstr>
      <vt:lpstr>Abgebranntes E-Bike in einem Wohnzimmer</vt:lpstr>
      <vt:lpstr>E-Scooter entzündet sich in Münchner Wohnhaus</vt:lpstr>
      <vt:lpstr>Feuer in fränkischen E-Bike Shop</vt:lpstr>
      <vt:lpstr>Hausbrand in Bokel durch E-Bike Akku</vt:lpstr>
      <vt:lpstr>Ausgebranntes Cargo Bike</vt:lpstr>
      <vt:lpstr>Erlangen: E-Bike setzt Wohnzimmer in Brand</vt:lpstr>
      <vt:lpstr>Flensburg: E-Bike Akku gerät beim Laden in Brand</vt:lpstr>
      <vt:lpstr>Stiftung Warentest warnt vor Brandgefahr bei E-Bikes </vt:lpstr>
      <vt:lpstr>E-Bike Brand in Westerland</vt:lpstr>
      <vt:lpstr>Wiessee: Garage von Fahrradverleih fängt Feuer</vt:lpstr>
      <vt:lpstr>Uelzen: Akku vom Fahrrad löst Brand aus – Schnelles Eingreifen verhinderte möglicherweise ein Waldbrand  </vt:lpstr>
      <vt:lpstr>Schwäbisch Gmünd: Brand in Zweifamilienhaus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dteck</dc:creator>
  <cp:lastModifiedBy>Dieter Teckhaus</cp:lastModifiedBy>
  <cp:revision>9</cp:revision>
  <dcterms:created xsi:type="dcterms:W3CDTF">2020-08-18T13:44:02Z</dcterms:created>
  <dcterms:modified xsi:type="dcterms:W3CDTF">2023-01-23T09:10:18Z</dcterms:modified>
</cp:coreProperties>
</file>